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handoutMasterIdLst>
    <p:handoutMasterId r:id="rId24"/>
  </p:handoutMasterIdLst>
  <p:sldIdLst>
    <p:sldId id="256" r:id="rId2"/>
    <p:sldId id="257" r:id="rId3"/>
    <p:sldId id="258" r:id="rId4"/>
    <p:sldId id="259" r:id="rId5"/>
    <p:sldId id="264" r:id="rId6"/>
    <p:sldId id="265" r:id="rId7"/>
    <p:sldId id="266" r:id="rId8"/>
    <p:sldId id="261" r:id="rId9"/>
    <p:sldId id="260" r:id="rId10"/>
    <p:sldId id="267" r:id="rId11"/>
    <p:sldId id="271" r:id="rId12"/>
    <p:sldId id="268" r:id="rId13"/>
    <p:sldId id="262" r:id="rId14"/>
    <p:sldId id="269" r:id="rId15"/>
    <p:sldId id="270" r:id="rId16"/>
    <p:sldId id="263" r:id="rId17"/>
    <p:sldId id="272" r:id="rId18"/>
    <p:sldId id="273" r:id="rId19"/>
    <p:sldId id="275" r:id="rId20"/>
    <p:sldId id="274" r:id="rId21"/>
    <p:sldId id="276"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00"/>
    <a:srgbClr val="7B9899"/>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notesViewPr>
    <p:cSldViewPr>
      <p:cViewPr varScale="1">
        <p:scale>
          <a:sx n="89" d="100"/>
          <a:sy n="89" d="100"/>
        </p:scale>
        <p:origin x="-3672"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341" y="3"/>
            <a:ext cx="3038476" cy="461963"/>
          </a:xfrm>
          <a:prstGeom prst="rect">
            <a:avLst/>
          </a:prstGeom>
        </p:spPr>
        <p:txBody>
          <a:bodyPr vert="horz" lIns="90566" tIns="45283" rIns="90566" bIns="45283" rtlCol="0"/>
          <a:lstStyle>
            <a:lvl1pPr algn="r">
              <a:defRPr sz="1100"/>
            </a:lvl1pPr>
          </a:lstStyle>
          <a:p>
            <a:fld id="{EF7CDED7-7274-4371-ADCA-656BCF9C411F}" type="datetimeFigureOut">
              <a:rPr lang="en-US" smtClean="0"/>
              <a:t>10/9/2015</a:t>
            </a:fld>
            <a:endParaRPr lang="en-US"/>
          </a:p>
        </p:txBody>
      </p:sp>
      <p:sp>
        <p:nvSpPr>
          <p:cNvPr id="4" name="Footer Placeholder 3"/>
          <p:cNvSpPr>
            <a:spLocks noGrp="1"/>
          </p:cNvSpPr>
          <p:nvPr>
            <p:ph type="ftr" sz="quarter" idx="2"/>
          </p:nvPr>
        </p:nvSpPr>
        <p:spPr>
          <a:xfrm>
            <a:off x="-12551" y="8774113"/>
            <a:ext cx="3038476" cy="461963"/>
          </a:xfrm>
          <a:prstGeom prst="rect">
            <a:avLst/>
          </a:prstGeom>
        </p:spPr>
        <p:txBody>
          <a:bodyPr vert="horz" lIns="90566" tIns="45283" rIns="90566" bIns="45283" rtlCol="0" anchor="b"/>
          <a:lstStyle>
            <a:lvl1pPr algn="l">
              <a:defRPr sz="1100"/>
            </a:lvl1pPr>
          </a:lstStyle>
          <a:p>
            <a:r>
              <a:rPr lang="en-US" b="1" i="1" dirty="0" smtClean="0"/>
              <a:t>Harris County Office of Legislative Relations</a:t>
            </a:r>
            <a:endParaRPr lang="en-US" b="1" i="1" dirty="0"/>
          </a:p>
        </p:txBody>
      </p:sp>
      <p:sp>
        <p:nvSpPr>
          <p:cNvPr id="5" name="Slide Number Placeholder 4"/>
          <p:cNvSpPr>
            <a:spLocks noGrp="1"/>
          </p:cNvSpPr>
          <p:nvPr>
            <p:ph type="sldNum" sz="quarter" idx="3"/>
          </p:nvPr>
        </p:nvSpPr>
        <p:spPr>
          <a:xfrm>
            <a:off x="3970341" y="8772528"/>
            <a:ext cx="3038476" cy="461963"/>
          </a:xfrm>
          <a:prstGeom prst="rect">
            <a:avLst/>
          </a:prstGeom>
        </p:spPr>
        <p:txBody>
          <a:bodyPr vert="horz" lIns="90566" tIns="45283" rIns="90566" bIns="45283" rtlCol="0" anchor="b"/>
          <a:lstStyle>
            <a:lvl1pPr algn="r">
              <a:defRPr sz="1100"/>
            </a:lvl1pPr>
          </a:lstStyle>
          <a:p>
            <a:fld id="{A7836B4B-2B99-4A13-86EB-D694C6696F36}" type="slidenum">
              <a:rPr lang="en-US" smtClean="0"/>
              <a:t>‹#›</a:t>
            </a:fld>
            <a:endParaRPr lang="en-US"/>
          </a:p>
        </p:txBody>
      </p:sp>
    </p:spTree>
    <p:extLst>
      <p:ext uri="{BB962C8B-B14F-4D97-AF65-F5344CB8AC3E}">
        <p14:creationId xmlns:p14="http://schemas.microsoft.com/office/powerpoint/2010/main" val="4214366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943" tIns="45972" rIns="91943" bIns="45972" rtlCol="0"/>
          <a:lstStyle>
            <a:lvl1pPr algn="l">
              <a:defRPr sz="11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943" tIns="45972" rIns="91943" bIns="45972" rtlCol="0"/>
          <a:lstStyle>
            <a:lvl1pPr algn="r">
              <a:defRPr sz="1100"/>
            </a:lvl1pPr>
          </a:lstStyle>
          <a:p>
            <a:fld id="{1A5102EF-95A7-4648-9B14-64332FD17A67}" type="datetimeFigureOut">
              <a:rPr lang="en-US" smtClean="0"/>
              <a:t>10/9/2015</a:t>
            </a:fld>
            <a:endParaRPr lang="en-US"/>
          </a:p>
        </p:txBody>
      </p:sp>
      <p:sp>
        <p:nvSpPr>
          <p:cNvPr id="4" name="Slide Image Placeholder 3"/>
          <p:cNvSpPr>
            <a:spLocks noGrp="1" noRot="1" noChangeAspect="1"/>
          </p:cNvSpPr>
          <p:nvPr>
            <p:ph type="sldImg" idx="2"/>
          </p:nvPr>
        </p:nvSpPr>
        <p:spPr>
          <a:xfrm>
            <a:off x="1196975" y="692150"/>
            <a:ext cx="4618038" cy="3463925"/>
          </a:xfrm>
          <a:prstGeom prst="rect">
            <a:avLst/>
          </a:prstGeom>
          <a:noFill/>
          <a:ln w="12700">
            <a:solidFill>
              <a:prstClr val="black"/>
            </a:solidFill>
          </a:ln>
        </p:spPr>
        <p:txBody>
          <a:bodyPr vert="horz" lIns="91943" tIns="45972" rIns="91943" bIns="45972"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943" tIns="45972" rIns="91943" bIns="459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1943" tIns="45972" rIns="91943" bIns="45972" rtlCol="0" anchor="b"/>
          <a:lstStyle>
            <a:lvl1pPr algn="l">
              <a:defRPr sz="11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943" tIns="45972" rIns="91943" bIns="45972" rtlCol="0" anchor="b"/>
          <a:lstStyle>
            <a:lvl1pPr algn="r">
              <a:defRPr sz="1100"/>
            </a:lvl1pPr>
          </a:lstStyle>
          <a:p>
            <a:fld id="{205A3CEC-3A8B-40D4-9AF9-58C33E3E6ED5}" type="slidenum">
              <a:rPr lang="en-US" smtClean="0"/>
              <a:t>‹#›</a:t>
            </a:fld>
            <a:endParaRPr lang="en-US"/>
          </a:p>
        </p:txBody>
      </p:sp>
    </p:spTree>
    <p:extLst>
      <p:ext uri="{BB962C8B-B14F-4D97-AF65-F5344CB8AC3E}">
        <p14:creationId xmlns:p14="http://schemas.microsoft.com/office/powerpoint/2010/main" val="230652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8038"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A3CEC-3A8B-40D4-9AF9-58C33E3E6ED5}" type="slidenum">
              <a:rPr lang="en-US" smtClean="0"/>
              <a:t>1</a:t>
            </a:fld>
            <a:endParaRPr lang="en-US"/>
          </a:p>
        </p:txBody>
      </p:sp>
    </p:spTree>
    <p:extLst>
      <p:ext uri="{BB962C8B-B14F-4D97-AF65-F5344CB8AC3E}">
        <p14:creationId xmlns:p14="http://schemas.microsoft.com/office/powerpoint/2010/main" val="351848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8038"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5A3CEC-3A8B-40D4-9AF9-58C33E3E6ED5}" type="slidenum">
              <a:rPr lang="en-US" smtClean="0"/>
              <a:t>2</a:t>
            </a:fld>
            <a:endParaRPr lang="en-US"/>
          </a:p>
        </p:txBody>
      </p:sp>
    </p:spTree>
    <p:extLst>
      <p:ext uri="{BB962C8B-B14F-4D97-AF65-F5344CB8AC3E}">
        <p14:creationId xmlns:p14="http://schemas.microsoft.com/office/powerpoint/2010/main" val="325848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8038"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5A3CEC-3A8B-40D4-9AF9-58C33E3E6ED5}" type="slidenum">
              <a:rPr lang="en-US" smtClean="0"/>
              <a:t>3</a:t>
            </a:fld>
            <a:endParaRPr lang="en-US"/>
          </a:p>
        </p:txBody>
      </p:sp>
    </p:spTree>
    <p:extLst>
      <p:ext uri="{BB962C8B-B14F-4D97-AF65-F5344CB8AC3E}">
        <p14:creationId xmlns:p14="http://schemas.microsoft.com/office/powerpoint/2010/main" val="402642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8038"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5A3CEC-3A8B-40D4-9AF9-58C33E3E6ED5}" type="slidenum">
              <a:rPr lang="en-US" smtClean="0"/>
              <a:t>4</a:t>
            </a:fld>
            <a:endParaRPr lang="en-US"/>
          </a:p>
        </p:txBody>
      </p:sp>
    </p:spTree>
    <p:extLst>
      <p:ext uri="{BB962C8B-B14F-4D97-AF65-F5344CB8AC3E}">
        <p14:creationId xmlns:p14="http://schemas.microsoft.com/office/powerpoint/2010/main" val="120227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29D048F-8BE5-4082-A80C-F39512803616}" type="datetime1">
              <a:rPr lang="en-US" smtClean="0"/>
              <a:t>10/9/2015</a:t>
            </a:fld>
            <a:endParaRPr lang="en-US"/>
          </a:p>
        </p:txBody>
      </p:sp>
      <p:sp>
        <p:nvSpPr>
          <p:cNvPr id="17" name="Footer Placeholder 16"/>
          <p:cNvSpPr>
            <a:spLocks noGrp="1"/>
          </p:cNvSpPr>
          <p:nvPr>
            <p:ph type="ftr" sz="quarter" idx="11"/>
          </p:nvPr>
        </p:nvSpPr>
        <p:spPr/>
        <p:txBody>
          <a:bodyPr/>
          <a:lstStyle/>
          <a:p>
            <a:r>
              <a:rPr lang="en-US" smtClean="0"/>
              <a:t>Harris County Office of Legislative Relations</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541702E0-A107-480B-8E98-194DFD20630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288B83-46FE-4909-862F-BD276ECE2C2E}" type="datetime1">
              <a:rPr lang="en-US" smtClean="0"/>
              <a:t>10/9/2015</a:t>
            </a:fld>
            <a:endParaRPr lang="en-US"/>
          </a:p>
        </p:txBody>
      </p:sp>
      <p:sp>
        <p:nvSpPr>
          <p:cNvPr id="5" name="Footer Placeholder 4"/>
          <p:cNvSpPr>
            <a:spLocks noGrp="1"/>
          </p:cNvSpPr>
          <p:nvPr>
            <p:ph type="ftr" sz="quarter" idx="11"/>
          </p:nvPr>
        </p:nvSpPr>
        <p:spPr/>
        <p:txBody>
          <a:bodyPr/>
          <a:lstStyle/>
          <a:p>
            <a:r>
              <a:rPr lang="en-US" smtClean="0"/>
              <a:t>Harris County Office of Legislative Relations</a:t>
            </a:r>
            <a:endParaRPr lang="en-US"/>
          </a:p>
        </p:txBody>
      </p:sp>
      <p:sp>
        <p:nvSpPr>
          <p:cNvPr id="6" name="Slide Number Placeholder 5"/>
          <p:cNvSpPr>
            <a:spLocks noGrp="1"/>
          </p:cNvSpPr>
          <p:nvPr>
            <p:ph type="sldNum" sz="quarter" idx="12"/>
          </p:nvPr>
        </p:nvSpPr>
        <p:spPr/>
        <p:txBody>
          <a:bodyPr/>
          <a:lstStyle/>
          <a:p>
            <a:fld id="{541702E0-A107-480B-8E98-194DFD20630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2"/>
            <a:ext cx="457200" cy="441325"/>
          </a:xfrm>
        </p:spPr>
        <p:txBody>
          <a:bodyPr/>
          <a:lstStyle/>
          <a:p>
            <a:fld id="{541702E0-A107-480B-8E98-194DFD20630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3CAA7-9742-41E9-94F1-EFBC8F9E6BBA}" type="datetime1">
              <a:rPr lang="en-US" smtClean="0"/>
              <a:t>10/9/2015</a:t>
            </a:fld>
            <a:endParaRPr lang="en-US"/>
          </a:p>
        </p:txBody>
      </p:sp>
      <p:sp>
        <p:nvSpPr>
          <p:cNvPr id="5" name="Footer Placeholder 4"/>
          <p:cNvSpPr>
            <a:spLocks noGrp="1"/>
          </p:cNvSpPr>
          <p:nvPr>
            <p:ph type="ftr" sz="quarter" idx="11"/>
          </p:nvPr>
        </p:nvSpPr>
        <p:spPr/>
        <p:txBody>
          <a:bodyPr/>
          <a:lstStyle/>
          <a:p>
            <a:r>
              <a:rPr lang="en-US" smtClean="0"/>
              <a:t>Harris County Office of Legislative Relations</a:t>
            </a:r>
            <a:endParaRPr lang="en-US"/>
          </a:p>
        </p:txBody>
      </p:sp>
      <p:sp>
        <p:nvSpPr>
          <p:cNvPr id="2" name="Vertical Title 1"/>
          <p:cNvSpPr>
            <a:spLocks noGrp="1"/>
          </p:cNvSpPr>
          <p:nvPr>
            <p:ph type="title" orient="vert"/>
          </p:nvPr>
        </p:nvSpPr>
        <p:spPr>
          <a:xfrm>
            <a:off x="7391400" y="304802"/>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CB7353-39AE-485C-B790-9D9797FD17DC}" type="datetime1">
              <a:rPr lang="en-US" smtClean="0"/>
              <a:t>10/9/2015</a:t>
            </a:fld>
            <a:endParaRPr lang="en-US"/>
          </a:p>
        </p:txBody>
      </p:sp>
      <p:sp>
        <p:nvSpPr>
          <p:cNvPr id="5" name="Footer Placeholder 4"/>
          <p:cNvSpPr>
            <a:spLocks noGrp="1"/>
          </p:cNvSpPr>
          <p:nvPr>
            <p:ph type="ftr" sz="quarter" idx="11"/>
          </p:nvPr>
        </p:nvSpPr>
        <p:spPr/>
        <p:txBody>
          <a:bodyPr/>
          <a:lstStyle/>
          <a:p>
            <a:r>
              <a:rPr lang="en-US" smtClean="0"/>
              <a:t>Harris County Office of Legislative Relations</a:t>
            </a:r>
            <a:endParaRPr lang="en-US"/>
          </a:p>
        </p:txBody>
      </p:sp>
      <p:sp>
        <p:nvSpPr>
          <p:cNvPr id="6" name="Slide Number Placeholder 5"/>
          <p:cNvSpPr>
            <a:spLocks noGrp="1"/>
          </p:cNvSpPr>
          <p:nvPr>
            <p:ph type="sldNum" sz="quarter" idx="12"/>
          </p:nvPr>
        </p:nvSpPr>
        <p:spPr>
          <a:xfrm>
            <a:off x="4361688" y="1026373"/>
            <a:ext cx="457200" cy="441325"/>
          </a:xfrm>
        </p:spPr>
        <p:txBody>
          <a:bodyPr/>
          <a:lstStyle/>
          <a:p>
            <a:fld id="{541702E0-A107-480B-8E98-194DFD20630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Harris County Office of Legislative Relations</a:t>
            </a:r>
            <a:endParaRPr lang="en-US"/>
          </a:p>
        </p:txBody>
      </p:sp>
      <p:sp>
        <p:nvSpPr>
          <p:cNvPr id="4" name="Date Placeholder 3"/>
          <p:cNvSpPr>
            <a:spLocks noGrp="1"/>
          </p:cNvSpPr>
          <p:nvPr>
            <p:ph type="dt" sz="half" idx="10"/>
          </p:nvPr>
        </p:nvSpPr>
        <p:spPr/>
        <p:txBody>
          <a:bodyPr/>
          <a:lstStyle/>
          <a:p>
            <a:fld id="{DF73EC6D-0439-4449-98D9-47F63487EF56}" type="datetime1">
              <a:rPr lang="en-US" smtClean="0"/>
              <a:t>10/9/2015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541702E0-A107-480B-8E98-194DFD20630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DB13955-84E8-474A-8316-9F5833292555}" type="datetime1">
              <a:rPr lang="en-US" smtClean="0"/>
              <a:t>10/9/2015</a:t>
            </a:fld>
            <a:endParaRPr lang="en-US"/>
          </a:p>
        </p:txBody>
      </p:sp>
      <p:sp>
        <p:nvSpPr>
          <p:cNvPr id="6" name="Footer Placeholder 5"/>
          <p:cNvSpPr>
            <a:spLocks noGrp="1"/>
          </p:cNvSpPr>
          <p:nvPr>
            <p:ph type="ftr" sz="quarter" idx="11"/>
          </p:nvPr>
        </p:nvSpPr>
        <p:spPr/>
        <p:txBody>
          <a:bodyPr/>
          <a:lstStyle/>
          <a:p>
            <a:r>
              <a:rPr lang="en-US" smtClean="0"/>
              <a:t>Harris County Office of Legislative Relations</a:t>
            </a:r>
            <a:endParaRPr lang="en-US"/>
          </a:p>
        </p:txBody>
      </p:sp>
      <p:sp>
        <p:nvSpPr>
          <p:cNvPr id="7" name="Slide Number Placeholder 6"/>
          <p:cNvSpPr>
            <a:spLocks noGrp="1"/>
          </p:cNvSpPr>
          <p:nvPr>
            <p:ph type="sldNum" sz="quarter" idx="12"/>
          </p:nvPr>
        </p:nvSpPr>
        <p:spPr/>
        <p:txBody>
          <a:bodyPr/>
          <a:lstStyle/>
          <a:p>
            <a:fld id="{541702E0-A107-480B-8E98-194DFD206305}" type="slidenum">
              <a:rPr lang="en-US" smtClean="0"/>
              <a:t>‹#›</a:t>
            </a:fld>
            <a:endParaRPr lang="en-US"/>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5C7A52-790A-4723-B59F-4D79088E7303}" type="datetime1">
              <a:rPr lang="en-US" smtClean="0"/>
              <a:t>10/9/2015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Harris County Office of Legislative Relations</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541702E0-A107-480B-8E98-194DFD20630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063164-EA3A-4C43-B152-15BE0D7762A1}" type="datetime1">
              <a:rPr lang="en-US" smtClean="0"/>
              <a:t>10/9/2015</a:t>
            </a:fld>
            <a:endParaRPr lang="en-US"/>
          </a:p>
        </p:txBody>
      </p:sp>
      <p:sp>
        <p:nvSpPr>
          <p:cNvPr id="4" name="Footer Placeholder 3"/>
          <p:cNvSpPr>
            <a:spLocks noGrp="1"/>
          </p:cNvSpPr>
          <p:nvPr>
            <p:ph type="ftr" sz="quarter" idx="11"/>
          </p:nvPr>
        </p:nvSpPr>
        <p:spPr/>
        <p:txBody>
          <a:bodyPr/>
          <a:lstStyle/>
          <a:p>
            <a:r>
              <a:rPr lang="en-US" smtClean="0"/>
              <a:t>Harris County Office of Legislative Relations</a:t>
            </a:r>
            <a:endParaRPr lang="en-US"/>
          </a:p>
        </p:txBody>
      </p:sp>
      <p:sp>
        <p:nvSpPr>
          <p:cNvPr id="5" name="Slide Number Placeholder 4"/>
          <p:cNvSpPr>
            <a:spLocks noGrp="1"/>
          </p:cNvSpPr>
          <p:nvPr>
            <p:ph type="sldNum" sz="quarter" idx="12"/>
          </p:nvPr>
        </p:nvSpPr>
        <p:spPr>
          <a:xfrm>
            <a:off x="4343400" y="1036021"/>
            <a:ext cx="457200" cy="441325"/>
          </a:xfrm>
        </p:spPr>
        <p:txBody>
          <a:bodyPr/>
          <a:lstStyle/>
          <a:p>
            <a:fld id="{541702E0-A107-480B-8E98-194DFD2063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BC4D020-45F2-478E-B9C8-ADAE4AE5A52F}" type="datetime1">
              <a:rPr lang="en-US" smtClean="0"/>
              <a:t>10/9/2015</a:t>
            </a:fld>
            <a:endParaRPr lang="en-US"/>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41702E0-A107-480B-8E98-194DFD2063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541702E0-A107-480B-8E98-194DFD206305}" type="slidenum">
              <a:rPr lang="en-US" smtClean="0"/>
              <a:t>‹#›</a:t>
            </a:fld>
            <a:endParaRPr lang="en-US"/>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216D438-2672-4A8D-A20A-EC7C263D5C13}" type="datetime1">
              <a:rPr lang="en-US" smtClean="0"/>
              <a:t>10/9/2015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Harris County Office of Legislative Relations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p>
            <a:fld id="{541702E0-A107-480B-8E98-194DFD20630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D91EFAA-7442-4D9D-8784-F0C9E8112FF5}" type="datetime1">
              <a:rPr lang="en-US" smtClean="0"/>
              <a:t>10/9/2015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Harris County Office of Legislative Relations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38A60B7-24FF-470A-80C7-DD1AA5284FFB}" type="datetime1">
              <a:rPr lang="en-US" smtClean="0"/>
              <a:t>10/9/2015</a:t>
            </a:fld>
            <a:endParaRPr lang="en-US"/>
          </a:p>
        </p:txBody>
      </p:sp>
      <p:sp>
        <p:nvSpPr>
          <p:cNvPr id="3" name="Footer Placeholder 2"/>
          <p:cNvSpPr>
            <a:spLocks noGrp="1"/>
          </p:cNvSpPr>
          <p:nvPr>
            <p:ph type="ftr" sz="quarter" idx="3"/>
          </p:nvPr>
        </p:nvSpPr>
        <p:spPr>
          <a:xfrm>
            <a:off x="2819400" y="6388385"/>
            <a:ext cx="3581400" cy="365760"/>
          </a:xfrm>
          <a:prstGeom prst="rect">
            <a:avLst/>
          </a:prstGeom>
        </p:spPr>
        <p:txBody>
          <a:bodyPr vert="horz"/>
          <a:lstStyle>
            <a:lvl1pPr algn="l" eaLnBrk="1" latinLnBrk="0" hangingPunct="1">
              <a:defRPr kumimoji="0" sz="1200">
                <a:solidFill>
                  <a:srgbClr val="FFFFFF"/>
                </a:solidFill>
              </a:defRPr>
            </a:lvl1pPr>
          </a:lstStyle>
          <a:p>
            <a:r>
              <a:rPr lang="en-US" dirty="0" smtClean="0"/>
              <a:t>Harris County Office of Legislative Relations</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41702E0-A107-480B-8E98-194DFD20630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19400"/>
            <a:ext cx="8763000" cy="1752600"/>
          </a:xfrm>
        </p:spPr>
        <p:txBody>
          <a:bodyPr>
            <a:normAutofit/>
          </a:bodyPr>
          <a:lstStyle/>
          <a:p>
            <a:r>
              <a:rPr lang="en-US" sz="2400" dirty="0" smtClean="0"/>
              <a:t>A Legislative Update</a:t>
            </a:r>
          </a:p>
          <a:p>
            <a:r>
              <a:rPr lang="en-US" sz="2400" dirty="0" smtClean="0"/>
              <a:t> on behavioral Health and </a:t>
            </a:r>
          </a:p>
          <a:p>
            <a:r>
              <a:rPr lang="en-US" sz="2400" dirty="0" smtClean="0"/>
              <a:t>Intellectual and developmental disabilities</a:t>
            </a:r>
            <a:endParaRPr lang="en-US" sz="2400" dirty="0"/>
          </a:p>
          <a:p>
            <a:endParaRPr lang="en-US" dirty="0"/>
          </a:p>
        </p:txBody>
      </p:sp>
      <p:sp>
        <p:nvSpPr>
          <p:cNvPr id="2" name="Title 1"/>
          <p:cNvSpPr>
            <a:spLocks noGrp="1"/>
          </p:cNvSpPr>
          <p:nvPr>
            <p:ph type="ctrTitle"/>
          </p:nvPr>
        </p:nvSpPr>
        <p:spPr>
          <a:xfrm>
            <a:off x="220133" y="457200"/>
            <a:ext cx="8686800" cy="914400"/>
          </a:xfrm>
        </p:spPr>
        <p:txBody>
          <a:bodyPr>
            <a:noAutofit/>
          </a:bodyPr>
          <a:lstStyle/>
          <a:p>
            <a:r>
              <a:rPr lang="en-US" sz="3200" dirty="0" smtClean="0">
                <a:solidFill>
                  <a:srgbClr val="920000"/>
                </a:solidFill>
              </a:rPr>
              <a:t>Mental Health Needs Council</a:t>
            </a:r>
            <a:endParaRPr lang="en-US" sz="3200" dirty="0">
              <a:solidFill>
                <a:srgbClr val="920000"/>
              </a:solidFill>
            </a:endParaRPr>
          </a:p>
        </p:txBody>
      </p:sp>
      <p:sp>
        <p:nvSpPr>
          <p:cNvPr id="4" name="TextBox 3"/>
          <p:cNvSpPr txBox="1"/>
          <p:nvPr/>
        </p:nvSpPr>
        <p:spPr>
          <a:xfrm>
            <a:off x="228600" y="4648200"/>
            <a:ext cx="8686800" cy="1477328"/>
          </a:xfrm>
          <a:prstGeom prst="rect">
            <a:avLst/>
          </a:prstGeom>
          <a:noFill/>
        </p:spPr>
        <p:txBody>
          <a:bodyPr wrap="square" rtlCol="0">
            <a:spAutoFit/>
          </a:bodyPr>
          <a:lstStyle/>
          <a:p>
            <a:pPr algn="ctr"/>
            <a:r>
              <a:rPr lang="en-US" sz="1400" dirty="0">
                <a:solidFill>
                  <a:schemeClr val="bg1">
                    <a:lumMod val="50000"/>
                  </a:schemeClr>
                </a:solidFill>
                <a:latin typeface="+mj-lt"/>
              </a:rPr>
              <a:t>b</a:t>
            </a:r>
            <a:r>
              <a:rPr lang="en-US" sz="1400" dirty="0" smtClean="0">
                <a:solidFill>
                  <a:schemeClr val="bg1">
                    <a:lumMod val="50000"/>
                  </a:schemeClr>
                </a:solidFill>
                <a:latin typeface="+mj-lt"/>
              </a:rPr>
              <a:t>y</a:t>
            </a:r>
            <a:r>
              <a:rPr lang="en-US" dirty="0" smtClean="0">
                <a:solidFill>
                  <a:schemeClr val="bg1">
                    <a:lumMod val="50000"/>
                  </a:schemeClr>
                </a:solidFill>
                <a:latin typeface="+mj-lt"/>
              </a:rPr>
              <a:t> </a:t>
            </a:r>
          </a:p>
          <a:p>
            <a:pPr algn="ctr"/>
            <a:endParaRPr lang="en-US" dirty="0" smtClean="0">
              <a:solidFill>
                <a:schemeClr val="bg1">
                  <a:lumMod val="50000"/>
                </a:schemeClr>
              </a:solidFill>
              <a:latin typeface="+mj-lt"/>
            </a:endParaRPr>
          </a:p>
          <a:p>
            <a:pPr algn="ctr"/>
            <a:r>
              <a:rPr lang="en-US" b="1" dirty="0" smtClean="0">
                <a:solidFill>
                  <a:schemeClr val="bg1">
                    <a:lumMod val="50000"/>
                  </a:schemeClr>
                </a:solidFill>
                <a:latin typeface="+mj-lt"/>
              </a:rPr>
              <a:t>Amanda Jones, J.D.</a:t>
            </a:r>
          </a:p>
          <a:p>
            <a:pPr algn="ctr"/>
            <a:r>
              <a:rPr lang="en-US" dirty="0" smtClean="0">
                <a:solidFill>
                  <a:schemeClr val="bg1">
                    <a:lumMod val="50000"/>
                  </a:schemeClr>
                </a:solidFill>
                <a:latin typeface="+mj-lt"/>
              </a:rPr>
              <a:t>Legislative Coordinator</a:t>
            </a:r>
          </a:p>
          <a:p>
            <a:pPr algn="ctr"/>
            <a:r>
              <a:rPr lang="en-US" dirty="0" smtClean="0">
                <a:solidFill>
                  <a:schemeClr val="bg1">
                    <a:lumMod val="50000"/>
                  </a:schemeClr>
                </a:solidFill>
                <a:latin typeface="+mj-lt"/>
              </a:rPr>
              <a:t>Harris County Office of Legislative Relations</a:t>
            </a:r>
            <a:endParaRPr lang="en-US" dirty="0">
              <a:solidFill>
                <a:schemeClr val="bg1">
                  <a:lumMod val="50000"/>
                </a:schemeClr>
              </a:solidFill>
              <a:latin typeface="+mj-lt"/>
            </a:endParaRPr>
          </a:p>
        </p:txBody>
      </p:sp>
      <p:sp>
        <p:nvSpPr>
          <p:cNvPr id="6" name="TextBox 5"/>
          <p:cNvSpPr txBox="1"/>
          <p:nvPr/>
        </p:nvSpPr>
        <p:spPr>
          <a:xfrm>
            <a:off x="2819400" y="1598599"/>
            <a:ext cx="3352800" cy="338554"/>
          </a:xfrm>
          <a:prstGeom prst="rect">
            <a:avLst/>
          </a:prstGeom>
          <a:noFill/>
        </p:spPr>
        <p:txBody>
          <a:bodyPr wrap="square" rtlCol="0">
            <a:spAutoFit/>
          </a:bodyPr>
          <a:lstStyle/>
          <a:p>
            <a:pPr algn="ctr"/>
            <a:r>
              <a:rPr lang="en-US" sz="1600" dirty="0" smtClean="0">
                <a:solidFill>
                  <a:srgbClr val="A20000"/>
                </a:solidFill>
              </a:rPr>
              <a:t>September 2, 2015</a:t>
            </a:r>
            <a:endParaRPr lang="en-US" sz="1600" dirty="0">
              <a:solidFill>
                <a:srgbClr val="A20000"/>
              </a:solidFill>
            </a:endParaRPr>
          </a:p>
        </p:txBody>
      </p:sp>
    </p:spTree>
    <p:extLst>
      <p:ext uri="{BB962C8B-B14F-4D97-AF65-F5344CB8AC3E}">
        <p14:creationId xmlns:p14="http://schemas.microsoft.com/office/powerpoint/2010/main" val="2038862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NorthSTAR</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10</a:t>
            </a:fld>
            <a:endParaRPr lang="en-US"/>
          </a:p>
        </p:txBody>
      </p:sp>
      <p:sp>
        <p:nvSpPr>
          <p:cNvPr id="5" name="Content Placeholder 4"/>
          <p:cNvSpPr>
            <a:spLocks noGrp="1"/>
          </p:cNvSpPr>
          <p:nvPr>
            <p:ph sz="quarter" idx="1"/>
          </p:nvPr>
        </p:nvSpPr>
        <p:spPr>
          <a:xfrm>
            <a:off x="301752" y="1981200"/>
            <a:ext cx="8503920" cy="4117848"/>
          </a:xfrm>
        </p:spPr>
        <p:txBody>
          <a:bodyPr>
            <a:normAutofit/>
          </a:bodyPr>
          <a:lstStyle/>
          <a:p>
            <a:pPr algn="just"/>
            <a:r>
              <a:rPr lang="en-US" sz="3600" dirty="0" smtClean="0"/>
              <a:t>HB 1 assumes the discontinuation of the </a:t>
            </a:r>
            <a:r>
              <a:rPr lang="en-US" sz="3600" dirty="0" err="1" smtClean="0"/>
              <a:t>NorthSTAR</a:t>
            </a:r>
            <a:r>
              <a:rPr lang="en-US" sz="3600" dirty="0" smtClean="0"/>
              <a:t> behavioral health program in January 2017!!!</a:t>
            </a:r>
            <a:endParaRPr lang="en-US" sz="3600" dirty="0"/>
          </a:p>
        </p:txBody>
      </p:sp>
    </p:spTree>
    <p:extLst>
      <p:ext uri="{BB962C8B-B14F-4D97-AF65-F5344CB8AC3E}">
        <p14:creationId xmlns:p14="http://schemas.microsoft.com/office/powerpoint/2010/main" val="385267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5">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Abuse Treatment </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11</a:t>
            </a:fld>
            <a:endParaRPr lang="en-US"/>
          </a:p>
        </p:txBody>
      </p:sp>
      <p:sp>
        <p:nvSpPr>
          <p:cNvPr id="5" name="Content Placeholder 4"/>
          <p:cNvSpPr>
            <a:spLocks noGrp="1"/>
          </p:cNvSpPr>
          <p:nvPr>
            <p:ph sz="quarter" idx="1"/>
          </p:nvPr>
        </p:nvSpPr>
        <p:spPr>
          <a:xfrm>
            <a:off x="457200" y="1981200"/>
            <a:ext cx="8077200" cy="4117848"/>
          </a:xfrm>
        </p:spPr>
        <p:txBody>
          <a:bodyPr>
            <a:normAutofit/>
          </a:bodyPr>
          <a:lstStyle/>
          <a:p>
            <a:pPr algn="just"/>
            <a:r>
              <a:rPr lang="en-US" sz="3200" dirty="0" smtClean="0"/>
              <a:t>There was an increase of $9.5 million in substance abuse treatment funding.</a:t>
            </a:r>
          </a:p>
          <a:p>
            <a:pPr algn="just"/>
            <a:r>
              <a:rPr lang="en-US" sz="3200" dirty="0" smtClean="0"/>
              <a:t>The bill also increased funding for substance abuse purchased services for parents involved in the CPS system by $6.5 million (61.8 percent increase). </a:t>
            </a:r>
          </a:p>
        </p:txBody>
      </p:sp>
    </p:spTree>
    <p:extLst>
      <p:ext uri="{BB962C8B-B14F-4D97-AF65-F5344CB8AC3E}">
        <p14:creationId xmlns:p14="http://schemas.microsoft.com/office/powerpoint/2010/main" val="1197271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en-US" dirty="0" smtClean="0"/>
              <a:t>Intellectual &amp; Developmental Disabilities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12</a:t>
            </a:fld>
            <a:endParaRPr lang="en-US"/>
          </a:p>
        </p:txBody>
      </p:sp>
      <p:sp>
        <p:nvSpPr>
          <p:cNvPr id="5" name="Content Placeholder 4"/>
          <p:cNvSpPr>
            <a:spLocks noGrp="1"/>
          </p:cNvSpPr>
          <p:nvPr>
            <p:ph sz="quarter" idx="1"/>
          </p:nvPr>
        </p:nvSpPr>
        <p:spPr>
          <a:xfrm>
            <a:off x="301752" y="1752600"/>
            <a:ext cx="8503920" cy="4346448"/>
          </a:xfrm>
        </p:spPr>
        <p:txBody>
          <a:bodyPr>
            <a:normAutofit/>
          </a:bodyPr>
          <a:lstStyle/>
          <a:p>
            <a:pPr algn="just"/>
            <a:r>
              <a:rPr lang="en-US" sz="2600" dirty="0" smtClean="0"/>
              <a:t>HB 1 appropriated $122.2 million for 3,040 slots to reduce various waiting lists.</a:t>
            </a:r>
          </a:p>
          <a:p>
            <a:pPr algn="just"/>
            <a:r>
              <a:rPr lang="en-US" sz="2600" dirty="0" smtClean="0"/>
              <a:t>Local authorities &amp; community providers will receive $47.2 million to help prevent institutionalization for approximately 1,000 persons with complex needs &amp; to provide intensive service coordination for residents of institutions transitioning to the community.</a:t>
            </a:r>
          </a:p>
          <a:p>
            <a:pPr algn="just"/>
            <a:r>
              <a:rPr lang="en-US" sz="2600" dirty="0" smtClean="0"/>
              <a:t>HB 1 also provided $18 million to expand crisis intervention teams to provide supports to people with IDD who live in the community.</a:t>
            </a:r>
            <a:endParaRPr lang="en-US" sz="2600" dirty="0"/>
          </a:p>
        </p:txBody>
      </p:sp>
    </p:spTree>
    <p:extLst>
      <p:ext uri="{BB962C8B-B14F-4D97-AF65-F5344CB8AC3E}">
        <p14:creationId xmlns:p14="http://schemas.microsoft.com/office/powerpoint/2010/main" val="3036837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HCS Slots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13</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76400"/>
            <a:ext cx="4724400" cy="4572000"/>
          </a:xfrm>
          <a:prstGeom prst="rect">
            <a:avLst/>
          </a:prstGeom>
          <a:noFill/>
          <a:ln w="9525">
            <a:solidFill>
              <a:schemeClr val="bg1">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036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Autism</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14</a:t>
            </a:fld>
            <a:endParaRPr lang="en-US"/>
          </a:p>
        </p:txBody>
      </p:sp>
      <p:sp>
        <p:nvSpPr>
          <p:cNvPr id="5" name="Content Placeholder 4"/>
          <p:cNvSpPr>
            <a:spLocks noGrp="1"/>
          </p:cNvSpPr>
          <p:nvPr>
            <p:ph sz="quarter" idx="1"/>
          </p:nvPr>
        </p:nvSpPr>
        <p:spPr>
          <a:xfrm>
            <a:off x="301752" y="1752600"/>
            <a:ext cx="8503920" cy="4346448"/>
          </a:xfrm>
        </p:spPr>
        <p:txBody>
          <a:bodyPr>
            <a:normAutofit/>
          </a:bodyPr>
          <a:lstStyle/>
          <a:p>
            <a:r>
              <a:rPr lang="en-US" sz="2800" dirty="0" smtClean="0"/>
              <a:t>Funding for Autism increased by $5 million.</a:t>
            </a:r>
          </a:p>
          <a:p>
            <a:r>
              <a:rPr lang="en-US" sz="2800" dirty="0" smtClean="0"/>
              <a:t>HB 1 assumes the phase out of the Comprehensive Applied Behavioral Analysis (ABA) program.</a:t>
            </a:r>
          </a:p>
          <a:p>
            <a:r>
              <a:rPr lang="en-US" sz="2800" dirty="0" smtClean="0"/>
              <a:t>The program will continue to provide focused ABA treatment services.</a:t>
            </a:r>
          </a:p>
          <a:p>
            <a:pPr algn="just"/>
            <a:r>
              <a:rPr lang="en-US" sz="2800" dirty="0" smtClean="0"/>
              <a:t>This change will allow the program to serve more children with the less comprehensive services.</a:t>
            </a:r>
            <a:endParaRPr lang="en-US" sz="2800" dirty="0"/>
          </a:p>
        </p:txBody>
      </p:sp>
    </p:spTree>
    <p:extLst>
      <p:ext uri="{BB962C8B-B14F-4D97-AF65-F5344CB8AC3E}">
        <p14:creationId xmlns:p14="http://schemas.microsoft.com/office/powerpoint/2010/main" val="2994376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Early Childhood Intervention</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15</a:t>
            </a:fld>
            <a:endParaRPr lang="en-US"/>
          </a:p>
        </p:txBody>
      </p:sp>
      <p:sp>
        <p:nvSpPr>
          <p:cNvPr id="5" name="Content Placeholder 4"/>
          <p:cNvSpPr>
            <a:spLocks noGrp="1"/>
          </p:cNvSpPr>
          <p:nvPr>
            <p:ph sz="quarter" idx="1"/>
          </p:nvPr>
        </p:nvSpPr>
        <p:spPr>
          <a:xfrm>
            <a:off x="301752" y="1752600"/>
            <a:ext cx="8503920" cy="4346448"/>
          </a:xfrm>
        </p:spPr>
        <p:txBody>
          <a:bodyPr>
            <a:normAutofit/>
          </a:bodyPr>
          <a:lstStyle/>
          <a:p>
            <a:r>
              <a:rPr lang="en-US" sz="2800" dirty="0" smtClean="0"/>
              <a:t>Early Childhood Intervention services (ECI) was cut by $35.2 million (11 percent reduction) over last biennium.</a:t>
            </a:r>
          </a:p>
          <a:p>
            <a:r>
              <a:rPr lang="en-US" sz="2800" dirty="0" smtClean="0"/>
              <a:t>HHSC has proposed a Medicaid rate cut to certain physical, occupational, and speech therapy providers of services to disabled children.</a:t>
            </a:r>
          </a:p>
          <a:p>
            <a:pPr algn="just"/>
            <a:r>
              <a:rPr lang="en-US" sz="2800" dirty="0" smtClean="0"/>
              <a:t>This cut is estimated to save the state $150 million in General Revenue; the state will lose $200 million in federal funds.</a:t>
            </a:r>
            <a:endParaRPr lang="en-US" sz="2800" dirty="0"/>
          </a:p>
        </p:txBody>
      </p:sp>
    </p:spTree>
    <p:extLst>
      <p:ext uri="{BB962C8B-B14F-4D97-AF65-F5344CB8AC3E}">
        <p14:creationId xmlns:p14="http://schemas.microsoft.com/office/powerpoint/2010/main" val="1281196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Justice Funding</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16</a:t>
            </a:fld>
            <a:endParaRPr lang="en-US"/>
          </a:p>
        </p:txBody>
      </p:sp>
      <p:sp>
        <p:nvSpPr>
          <p:cNvPr id="5" name="Content Placeholder 4"/>
          <p:cNvSpPr>
            <a:spLocks noGrp="1"/>
          </p:cNvSpPr>
          <p:nvPr>
            <p:ph sz="quarter" idx="1"/>
          </p:nvPr>
        </p:nvSpPr>
        <p:spPr>
          <a:xfrm>
            <a:off x="301752" y="1752600"/>
            <a:ext cx="8503920" cy="4346448"/>
          </a:xfrm>
        </p:spPr>
        <p:txBody>
          <a:bodyPr>
            <a:normAutofit lnSpcReduction="10000"/>
          </a:bodyPr>
          <a:lstStyle/>
          <a:p>
            <a:pPr algn="just"/>
            <a:r>
              <a:rPr lang="en-US" sz="2500" dirty="0"/>
              <a:t>HB 1 removed agency’s wide discretion &amp; restored legislative direction regarding use of funds.</a:t>
            </a:r>
          </a:p>
          <a:p>
            <a:pPr algn="just"/>
            <a:r>
              <a:rPr lang="en-US" sz="2500" dirty="0"/>
              <a:t>Restored $1 million in funding for the Harris County Leadership Academy.</a:t>
            </a:r>
          </a:p>
          <a:p>
            <a:pPr algn="just"/>
            <a:r>
              <a:rPr lang="en-US" sz="2500" dirty="0"/>
              <a:t>Increased the rate for the Juvenile Justice Alternative Education Program from $86 per student per day to $96 per student per day.</a:t>
            </a:r>
          </a:p>
          <a:p>
            <a:pPr algn="just"/>
            <a:r>
              <a:rPr lang="en-US" sz="2500" dirty="0"/>
              <a:t>Commitment Diversion funding included rate increase from $19.42 to $35.51 per juvenile per day.</a:t>
            </a:r>
          </a:p>
          <a:p>
            <a:pPr algn="just"/>
            <a:r>
              <a:rPr lang="en-US" sz="2500" dirty="0"/>
              <a:t>$9.5 million in new funding for regional diversion alternatives to place youth closer to home.</a:t>
            </a:r>
          </a:p>
          <a:p>
            <a:endParaRPr lang="en-US" dirty="0"/>
          </a:p>
        </p:txBody>
      </p:sp>
    </p:spTree>
    <p:extLst>
      <p:ext uri="{BB962C8B-B14F-4D97-AF65-F5344CB8AC3E}">
        <p14:creationId xmlns:p14="http://schemas.microsoft.com/office/powerpoint/2010/main" val="1962634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Sunset</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17</a:t>
            </a:fld>
            <a:endParaRPr 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25601"/>
            <a:ext cx="6248400" cy="4724399"/>
          </a:xfrm>
          <a:prstGeom prst="rect">
            <a:avLst/>
          </a:prstGeom>
          <a:noFill/>
          <a:ln>
            <a:noFill/>
          </a:ln>
        </p:spPr>
      </p:pic>
    </p:spTree>
    <p:extLst>
      <p:ext uri="{BB962C8B-B14F-4D97-AF65-F5344CB8AC3E}">
        <p14:creationId xmlns:p14="http://schemas.microsoft.com/office/powerpoint/2010/main" val="3402105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Sunset: Health &amp; Human Services Agencies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18</a:t>
            </a:fld>
            <a:endParaRPr lang="en-US"/>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64" y="1600200"/>
            <a:ext cx="3648075" cy="4724400"/>
          </a:xfrm>
          <a:prstGeom prst="rect">
            <a:avLst/>
          </a:prstGeom>
          <a:noFill/>
          <a:ln w="9525">
            <a:solidFill>
              <a:schemeClr val="bg1">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3737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DSHS Sunset </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19</a:t>
            </a:fld>
            <a:endParaRPr lang="en-US"/>
          </a:p>
        </p:txBody>
      </p:sp>
      <p:sp>
        <p:nvSpPr>
          <p:cNvPr id="5" name="Content Placeholder 4"/>
          <p:cNvSpPr>
            <a:spLocks noGrp="1"/>
          </p:cNvSpPr>
          <p:nvPr>
            <p:ph sz="quarter" idx="1"/>
          </p:nvPr>
        </p:nvSpPr>
        <p:spPr>
          <a:xfrm>
            <a:off x="301752" y="1676400"/>
            <a:ext cx="8503920" cy="4422648"/>
          </a:xfrm>
        </p:spPr>
        <p:txBody>
          <a:bodyPr>
            <a:normAutofit fontScale="92500"/>
          </a:bodyPr>
          <a:lstStyle/>
          <a:p>
            <a:r>
              <a:rPr lang="en-US" sz="2600" dirty="0" smtClean="0"/>
              <a:t>The Sunset Advisory Commission found DSHS to be “one of the most complex agencies in Texas government.”</a:t>
            </a:r>
          </a:p>
          <a:p>
            <a:pPr algn="just"/>
            <a:r>
              <a:rPr lang="en-US" sz="2600" dirty="0" smtClean="0"/>
              <a:t>SB 200 transfers many of DSHS functions to HHSC, but DSHS will continue as an independent, but pared down, agency.</a:t>
            </a:r>
          </a:p>
          <a:p>
            <a:r>
              <a:rPr lang="en-US" sz="2600" dirty="0" smtClean="0"/>
              <a:t>SB 202 by Nelson narrows the mission of DSHS  by reducing its role in regulating occupations. </a:t>
            </a:r>
            <a:endParaRPr lang="en-US" sz="2600" dirty="0"/>
          </a:p>
          <a:p>
            <a:pPr lvl="1">
              <a:buClr>
                <a:srgbClr val="920000"/>
              </a:buClr>
              <a:buFont typeface="Wingdings" panose="05000000000000000000" pitchFamily="2" charset="2"/>
              <a:buChar char="Ø"/>
            </a:pPr>
            <a:r>
              <a:rPr lang="en-US" sz="2400" dirty="0" smtClean="0"/>
              <a:t>8 professions deregulated;</a:t>
            </a:r>
          </a:p>
          <a:p>
            <a:pPr lvl="1">
              <a:buClr>
                <a:srgbClr val="920000"/>
              </a:buClr>
              <a:buFont typeface="Wingdings" panose="05000000000000000000" pitchFamily="2" charset="2"/>
              <a:buChar char="Ø"/>
            </a:pPr>
            <a:r>
              <a:rPr lang="en-US" sz="2400" dirty="0" smtClean="0"/>
              <a:t>17 </a:t>
            </a:r>
            <a:r>
              <a:rPr lang="en-US" sz="2400" dirty="0"/>
              <a:t>programs transferred to Texas Department of Licensing &amp; Regulation (including dyslexia therapists and speech-language pathologists) &amp; Texas Medical Board.</a:t>
            </a:r>
          </a:p>
          <a:p>
            <a:pPr marL="274320" lvl="1" indent="0">
              <a:buClr>
                <a:srgbClr val="920000"/>
              </a:buClr>
              <a:buNone/>
            </a:pPr>
            <a:endParaRPr lang="en-US" sz="2400" dirty="0" smtClean="0"/>
          </a:p>
        </p:txBody>
      </p:sp>
    </p:spTree>
    <p:extLst>
      <p:ext uri="{BB962C8B-B14F-4D97-AF65-F5344CB8AC3E}">
        <p14:creationId xmlns:p14="http://schemas.microsoft.com/office/powerpoint/2010/main" val="239223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2</a:t>
            </a:fld>
            <a:endParaRPr lang="en-US"/>
          </a:p>
        </p:txBody>
      </p:sp>
      <p:sp>
        <p:nvSpPr>
          <p:cNvPr id="5" name="Content Placeholder 4"/>
          <p:cNvSpPr>
            <a:spLocks noGrp="1"/>
          </p:cNvSpPr>
          <p:nvPr>
            <p:ph sz="quarter" idx="1"/>
          </p:nvPr>
        </p:nvSpPr>
        <p:spPr>
          <a:xfrm>
            <a:off x="301752" y="1981200"/>
            <a:ext cx="8503920" cy="4117848"/>
          </a:xfrm>
        </p:spPr>
        <p:txBody>
          <a:bodyPr>
            <a:normAutofit/>
          </a:bodyPr>
          <a:lstStyle/>
          <a:p>
            <a:r>
              <a:rPr lang="en-US" sz="3200" dirty="0" smtClean="0"/>
              <a:t>Appropriations</a:t>
            </a:r>
          </a:p>
          <a:p>
            <a:pPr lvl="1">
              <a:buClr>
                <a:srgbClr val="920000"/>
              </a:buClr>
              <a:buFont typeface="Wingdings" panose="05000000000000000000" pitchFamily="2" charset="2"/>
              <a:buChar char="Ø"/>
            </a:pPr>
            <a:r>
              <a:rPr lang="en-US" sz="2400" dirty="0" smtClean="0"/>
              <a:t>Mental Health;</a:t>
            </a:r>
          </a:p>
          <a:p>
            <a:pPr lvl="1">
              <a:buClr>
                <a:srgbClr val="920000"/>
              </a:buClr>
              <a:buFont typeface="Wingdings" panose="05000000000000000000" pitchFamily="2" charset="2"/>
              <a:buChar char="Ø"/>
            </a:pPr>
            <a:r>
              <a:rPr lang="en-US" sz="2400" dirty="0"/>
              <a:t>Substance Abuse; </a:t>
            </a:r>
          </a:p>
          <a:p>
            <a:pPr lvl="1">
              <a:buClr>
                <a:srgbClr val="920000"/>
              </a:buClr>
              <a:buFont typeface="Wingdings" panose="05000000000000000000" pitchFamily="2" charset="2"/>
              <a:buChar char="Ø"/>
            </a:pPr>
            <a:r>
              <a:rPr lang="en-US" sz="2400" dirty="0" smtClean="0"/>
              <a:t>Intellectual &amp; Developmental Disabilities;</a:t>
            </a:r>
            <a:r>
              <a:rPr lang="en-US" sz="2400" dirty="0"/>
              <a:t> &amp;</a:t>
            </a:r>
            <a:endParaRPr lang="en-US" sz="2400" dirty="0" smtClean="0"/>
          </a:p>
          <a:p>
            <a:pPr lvl="1">
              <a:buClr>
                <a:srgbClr val="920000"/>
              </a:buClr>
              <a:buFont typeface="Wingdings" panose="05000000000000000000" pitchFamily="2" charset="2"/>
              <a:buChar char="Ø"/>
            </a:pPr>
            <a:r>
              <a:rPr lang="en-US" sz="2400" dirty="0" smtClean="0"/>
              <a:t>Juvenile Justice.</a:t>
            </a:r>
          </a:p>
          <a:p>
            <a:r>
              <a:rPr lang="en-US" sz="3200" dirty="0" smtClean="0"/>
              <a:t>Sunset</a:t>
            </a:r>
          </a:p>
        </p:txBody>
      </p:sp>
    </p:spTree>
    <p:extLst>
      <p:ext uri="{BB962C8B-B14F-4D97-AF65-F5344CB8AC3E}">
        <p14:creationId xmlns:p14="http://schemas.microsoft.com/office/powerpoint/2010/main" val="290037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DSHS Sunset (continued)</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20</a:t>
            </a:fld>
            <a:endParaRPr lang="en-US"/>
          </a:p>
        </p:txBody>
      </p:sp>
      <p:sp>
        <p:nvSpPr>
          <p:cNvPr id="5" name="Content Placeholder 4"/>
          <p:cNvSpPr>
            <a:spLocks noGrp="1"/>
          </p:cNvSpPr>
          <p:nvPr>
            <p:ph sz="quarter" idx="1"/>
          </p:nvPr>
        </p:nvSpPr>
        <p:spPr>
          <a:xfrm>
            <a:off x="301752" y="1828800"/>
            <a:ext cx="8503920" cy="4270248"/>
          </a:xfrm>
        </p:spPr>
        <p:txBody>
          <a:bodyPr>
            <a:normAutofit lnSpcReduction="10000"/>
          </a:bodyPr>
          <a:lstStyle/>
          <a:p>
            <a:pPr algn="just"/>
            <a:r>
              <a:rPr lang="en-US" sz="2400" dirty="0" smtClean="0"/>
              <a:t>SB 1507 by Garcia requires a locally driven process for allocating &amp; reviewing use of state hospital beds among regions, with input from key stakeholders.</a:t>
            </a:r>
          </a:p>
          <a:p>
            <a:pPr algn="just"/>
            <a:r>
              <a:rPr lang="en-US" sz="2400" dirty="0" smtClean="0"/>
              <a:t>SB 1507 also requires the integration of mental health &amp; substance abuse hotlines, screening, assessment, &amp; referral functions.</a:t>
            </a:r>
          </a:p>
          <a:p>
            <a:pPr algn="just"/>
            <a:r>
              <a:rPr lang="en-US" sz="2400" dirty="0" smtClean="0"/>
              <a:t>The bill also allows the continued participation by existing substance abuse treatment providers.</a:t>
            </a:r>
          </a:p>
          <a:p>
            <a:pPr algn="just"/>
            <a:r>
              <a:rPr lang="en-US" sz="2400" dirty="0" smtClean="0"/>
              <a:t>HB 1 requires DSHS &amp; HHSC to conduct a review to identify improvements in performance measures &amp; contracting.</a:t>
            </a:r>
            <a:endParaRPr lang="en-US" sz="2400" dirty="0"/>
          </a:p>
        </p:txBody>
      </p:sp>
    </p:spTree>
    <p:extLst>
      <p:ext uri="{BB962C8B-B14F-4D97-AF65-F5344CB8AC3E}">
        <p14:creationId xmlns:p14="http://schemas.microsoft.com/office/powerpoint/2010/main" val="1300374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Supported Living Centers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21</a:t>
            </a:fld>
            <a:endParaRPr lang="en-US"/>
          </a:p>
        </p:txBody>
      </p:sp>
      <p:sp>
        <p:nvSpPr>
          <p:cNvPr id="5" name="Content Placeholder 4"/>
          <p:cNvSpPr>
            <a:spLocks noGrp="1"/>
          </p:cNvSpPr>
          <p:nvPr>
            <p:ph sz="quarter" idx="1"/>
          </p:nvPr>
        </p:nvSpPr>
        <p:spPr>
          <a:xfrm>
            <a:off x="301752" y="1905000"/>
            <a:ext cx="8503920" cy="4194048"/>
          </a:xfrm>
        </p:spPr>
        <p:txBody>
          <a:bodyPr/>
          <a:lstStyle/>
          <a:p>
            <a:pPr algn="just"/>
            <a:r>
              <a:rPr lang="en-US" sz="2800" dirty="0" smtClean="0"/>
              <a:t>The Department of Aging and Disabilities Services’ (DADS) sunset bill (SB 204 by Nelson) did not pass because the members could not agree on the future of the state supported living centers.</a:t>
            </a:r>
          </a:p>
          <a:p>
            <a:pPr algn="just"/>
            <a:r>
              <a:rPr lang="en-US" sz="2800" dirty="0" smtClean="0"/>
              <a:t>SB 200 requires a separate study on transferring the Austin State School from its current location by September 1, 2016.</a:t>
            </a:r>
          </a:p>
          <a:p>
            <a:endParaRPr lang="en-US" dirty="0"/>
          </a:p>
        </p:txBody>
      </p:sp>
    </p:spTree>
    <p:extLst>
      <p:ext uri="{BB962C8B-B14F-4D97-AF65-F5344CB8AC3E}">
        <p14:creationId xmlns:p14="http://schemas.microsoft.com/office/powerpoint/2010/main" val="3935640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Appropriations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3</a:t>
            </a:fld>
            <a:endParaRPr lang="en-US"/>
          </a:p>
        </p:txBody>
      </p:sp>
      <p:sp>
        <p:nvSpPr>
          <p:cNvPr id="5" name="Content Placeholder 4"/>
          <p:cNvSpPr>
            <a:spLocks noGrp="1"/>
          </p:cNvSpPr>
          <p:nvPr>
            <p:ph sz="quarter" idx="1"/>
          </p:nvPr>
        </p:nvSpPr>
        <p:spPr>
          <a:xfrm>
            <a:off x="301752" y="1981200"/>
            <a:ext cx="8503920" cy="4117848"/>
          </a:xfrm>
        </p:spPr>
        <p:txBody>
          <a:bodyPr/>
          <a:lstStyle/>
          <a:p>
            <a:r>
              <a:rPr lang="en-US" sz="3200" dirty="0"/>
              <a:t>Total appropriations for FY 2016-17 Biennium was $209.4 billion.</a:t>
            </a:r>
          </a:p>
          <a:p>
            <a:r>
              <a:rPr lang="en-US" sz="3200" dirty="0"/>
              <a:t>This was an increase of $7.4 billion over the last biennium or 3.6 percent.</a:t>
            </a:r>
          </a:p>
          <a:p>
            <a:pPr marL="0" indent="0">
              <a:buNone/>
            </a:pPr>
            <a:endParaRPr lang="en-US" dirty="0"/>
          </a:p>
        </p:txBody>
      </p:sp>
    </p:spTree>
    <p:extLst>
      <p:ext uri="{BB962C8B-B14F-4D97-AF65-F5344CB8AC3E}">
        <p14:creationId xmlns:p14="http://schemas.microsoft.com/office/powerpoint/2010/main" val="217418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en-US" dirty="0" smtClean="0"/>
              <a:t>Mental Health Funding</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4</a:t>
            </a:fld>
            <a:endParaRPr lang="en-US"/>
          </a:p>
        </p:txBody>
      </p:sp>
      <p:sp>
        <p:nvSpPr>
          <p:cNvPr id="5" name="Content Placeholder 4"/>
          <p:cNvSpPr>
            <a:spLocks noGrp="1"/>
          </p:cNvSpPr>
          <p:nvPr>
            <p:ph sz="quarter" idx="1"/>
          </p:nvPr>
        </p:nvSpPr>
        <p:spPr>
          <a:xfrm>
            <a:off x="301752" y="1828800"/>
            <a:ext cx="8503920" cy="4270248"/>
          </a:xfrm>
        </p:spPr>
        <p:txBody>
          <a:bodyPr>
            <a:normAutofit/>
          </a:bodyPr>
          <a:lstStyle/>
          <a:p>
            <a:pPr algn="just"/>
            <a:r>
              <a:rPr lang="en-US" sz="3200" dirty="0"/>
              <a:t>HB 1 provided $150 million increase in mental health </a:t>
            </a:r>
            <a:r>
              <a:rPr lang="en-US" sz="3200" dirty="0" smtClean="0"/>
              <a:t>funding to expand outpatient, inpatient, &amp; crisis services.</a:t>
            </a:r>
            <a:endParaRPr lang="en-US" sz="3200" dirty="0"/>
          </a:p>
          <a:p>
            <a:pPr algn="just"/>
            <a:r>
              <a:rPr lang="en-US" sz="3200" dirty="0"/>
              <a:t>Harris County Mental Health Jail Diversion pilot program was fully funded at $5 million per year.</a:t>
            </a:r>
          </a:p>
          <a:p>
            <a:endParaRPr lang="en-US" dirty="0"/>
          </a:p>
        </p:txBody>
      </p:sp>
    </p:spTree>
    <p:extLst>
      <p:ext uri="{BB962C8B-B14F-4D97-AF65-F5344CB8AC3E}">
        <p14:creationId xmlns:p14="http://schemas.microsoft.com/office/powerpoint/2010/main" val="310318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Outpatient Mental Health Funding</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5</a:t>
            </a:fld>
            <a:endParaRPr lang="en-US"/>
          </a:p>
        </p:txBody>
      </p:sp>
      <p:sp>
        <p:nvSpPr>
          <p:cNvPr id="5" name="Content Placeholder 4"/>
          <p:cNvSpPr>
            <a:spLocks noGrp="1"/>
          </p:cNvSpPr>
          <p:nvPr>
            <p:ph sz="quarter" idx="1"/>
          </p:nvPr>
        </p:nvSpPr>
        <p:spPr/>
        <p:txBody>
          <a:bodyPr>
            <a:normAutofit/>
          </a:bodyPr>
          <a:lstStyle/>
          <a:p>
            <a:r>
              <a:rPr lang="en-US" dirty="0" smtClean="0"/>
              <a:t>Funding for outpatient mental health services increased by $46.5 million.</a:t>
            </a:r>
          </a:p>
          <a:p>
            <a:r>
              <a:rPr lang="en-US" dirty="0" smtClean="0"/>
              <a:t>$37 million of this amount must be allocated using a formula that considers historical billing patterns, population, &amp; income.</a:t>
            </a:r>
          </a:p>
          <a:p>
            <a:r>
              <a:rPr lang="en-US" dirty="0" smtClean="0"/>
              <a:t>$9.4 million was earmarked to service 960 persons on waiting lists.</a:t>
            </a:r>
            <a:endParaRPr lang="en-US" dirty="0"/>
          </a:p>
        </p:txBody>
      </p:sp>
    </p:spTree>
    <p:extLst>
      <p:ext uri="{BB962C8B-B14F-4D97-AF65-F5344CB8AC3E}">
        <p14:creationId xmlns:p14="http://schemas.microsoft.com/office/powerpoint/2010/main" val="302067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Services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6</a:t>
            </a:fld>
            <a:endParaRPr lang="en-US"/>
          </a:p>
        </p:txBody>
      </p:sp>
      <p:sp>
        <p:nvSpPr>
          <p:cNvPr id="5" name="Content Placeholder 4"/>
          <p:cNvSpPr>
            <a:spLocks noGrp="1"/>
          </p:cNvSpPr>
          <p:nvPr>
            <p:ph sz="quarter" idx="1"/>
          </p:nvPr>
        </p:nvSpPr>
        <p:spPr/>
        <p:txBody>
          <a:bodyPr>
            <a:normAutofit/>
          </a:bodyPr>
          <a:lstStyle/>
          <a:p>
            <a:r>
              <a:rPr lang="en-US" dirty="0" smtClean="0"/>
              <a:t>The Legislature appropriated $31.3 million for crisis services alternatives.</a:t>
            </a:r>
          </a:p>
          <a:p>
            <a:r>
              <a:rPr lang="en-US" dirty="0" smtClean="0"/>
              <a:t>HB 1 funded 100 new inpatients in FY 2016 &amp; 150 new beds in FY 2017.</a:t>
            </a:r>
          </a:p>
          <a:p>
            <a:r>
              <a:rPr lang="en-US" dirty="0" smtClean="0"/>
              <a:t>The new beds will be purchased locally.</a:t>
            </a:r>
            <a:endParaRPr lang="en-US" dirty="0"/>
          </a:p>
        </p:txBody>
      </p:sp>
    </p:spTree>
    <p:extLst>
      <p:ext uri="{BB962C8B-B14F-4D97-AF65-F5344CB8AC3E}">
        <p14:creationId xmlns:p14="http://schemas.microsoft.com/office/powerpoint/2010/main" val="4080050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Veterans Mental Health Services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7</a:t>
            </a:fld>
            <a:endParaRPr lang="en-US"/>
          </a:p>
        </p:txBody>
      </p:sp>
      <p:sp>
        <p:nvSpPr>
          <p:cNvPr id="5" name="Content Placeholder 4"/>
          <p:cNvSpPr>
            <a:spLocks noGrp="1"/>
          </p:cNvSpPr>
          <p:nvPr>
            <p:ph sz="quarter" idx="1"/>
          </p:nvPr>
        </p:nvSpPr>
        <p:spPr>
          <a:xfrm>
            <a:off x="301752" y="1905000"/>
            <a:ext cx="8503920" cy="4194048"/>
          </a:xfrm>
        </p:spPr>
        <p:txBody>
          <a:bodyPr/>
          <a:lstStyle/>
          <a:p>
            <a:r>
              <a:rPr lang="en-US" sz="2800" dirty="0" smtClean="0"/>
              <a:t>Veterans mental health services received $5 million in DSHS’ bill pattern.</a:t>
            </a:r>
          </a:p>
          <a:p>
            <a:pPr marL="0" indent="0">
              <a:buNone/>
            </a:pPr>
            <a:endParaRPr lang="en-US" dirty="0"/>
          </a:p>
        </p:txBody>
      </p:sp>
    </p:spTree>
    <p:extLst>
      <p:ext uri="{BB962C8B-B14F-4D97-AF65-F5344CB8AC3E}">
        <p14:creationId xmlns:p14="http://schemas.microsoft.com/office/powerpoint/2010/main" val="1891204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Home and Community-based Services</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8</a:t>
            </a:fld>
            <a:endParaRPr lang="en-US"/>
          </a:p>
        </p:txBody>
      </p:sp>
      <p:sp>
        <p:nvSpPr>
          <p:cNvPr id="5" name="Content Placeholder 4"/>
          <p:cNvSpPr>
            <a:spLocks noGrp="1"/>
          </p:cNvSpPr>
          <p:nvPr>
            <p:ph sz="quarter" idx="1"/>
          </p:nvPr>
        </p:nvSpPr>
        <p:spPr>
          <a:xfrm>
            <a:off x="301752" y="1828800"/>
            <a:ext cx="8503920" cy="4270248"/>
          </a:xfrm>
        </p:spPr>
        <p:txBody>
          <a:bodyPr/>
          <a:lstStyle/>
          <a:p>
            <a:pPr algn="just"/>
            <a:r>
              <a:rPr lang="en-US" dirty="0"/>
              <a:t>Funding for Home &amp; Community-based Services for individuals with serious mental illness </a:t>
            </a:r>
            <a:r>
              <a:rPr lang="en-US" dirty="0" smtClean="0"/>
              <a:t>(HCBS-MI) was </a:t>
            </a:r>
            <a:r>
              <a:rPr lang="en-US" dirty="0"/>
              <a:t>increased from $7.8 million to $32 million (310 percent increase</a:t>
            </a:r>
            <a:r>
              <a:rPr lang="en-US" dirty="0" smtClean="0"/>
              <a:t>).</a:t>
            </a:r>
          </a:p>
          <a:p>
            <a:pPr algn="just"/>
            <a:r>
              <a:rPr lang="en-US" dirty="0" smtClean="0"/>
              <a:t>HB 1 also mandated that the Department of State Health Services (DSHS) to expand access to new populations with serious mental illness, including frequent users of jails &amp; emergency systems.</a:t>
            </a:r>
            <a:endParaRPr lang="en-US" dirty="0"/>
          </a:p>
          <a:p>
            <a:pPr algn="just"/>
            <a:endParaRPr lang="en-US" dirty="0"/>
          </a:p>
        </p:txBody>
      </p:sp>
    </p:spTree>
    <p:extLst>
      <p:ext uri="{BB962C8B-B14F-4D97-AF65-F5344CB8AC3E}">
        <p14:creationId xmlns:p14="http://schemas.microsoft.com/office/powerpoint/2010/main" val="480304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Harris County Psychiatric Center</a:t>
            </a:r>
            <a:endParaRPr lang="en-US" dirty="0"/>
          </a:p>
        </p:txBody>
      </p:sp>
      <p:sp>
        <p:nvSpPr>
          <p:cNvPr id="3" name="Footer Placeholder 2"/>
          <p:cNvSpPr>
            <a:spLocks noGrp="1"/>
          </p:cNvSpPr>
          <p:nvPr>
            <p:ph type="ftr" sz="quarter" idx="11"/>
          </p:nvPr>
        </p:nvSpPr>
        <p:spPr/>
        <p:txBody>
          <a:bodyPr/>
          <a:lstStyle/>
          <a:p>
            <a:r>
              <a:rPr lang="en-US" smtClean="0"/>
              <a:t>Harris County Office of Legislative Relations</a:t>
            </a:r>
            <a:endParaRPr lang="en-US"/>
          </a:p>
        </p:txBody>
      </p:sp>
      <p:sp>
        <p:nvSpPr>
          <p:cNvPr id="4" name="Slide Number Placeholder 3"/>
          <p:cNvSpPr>
            <a:spLocks noGrp="1"/>
          </p:cNvSpPr>
          <p:nvPr>
            <p:ph type="sldNum" sz="quarter" idx="12"/>
          </p:nvPr>
        </p:nvSpPr>
        <p:spPr/>
        <p:txBody>
          <a:bodyPr/>
          <a:lstStyle/>
          <a:p>
            <a:fld id="{541702E0-A107-480B-8E98-194DFD206305}" type="slidenum">
              <a:rPr lang="en-US" smtClean="0"/>
              <a:t>9</a:t>
            </a:fld>
            <a:endParaRPr lang="en-US"/>
          </a:p>
        </p:txBody>
      </p:sp>
      <p:sp>
        <p:nvSpPr>
          <p:cNvPr id="5" name="Content Placeholder 4"/>
          <p:cNvSpPr>
            <a:spLocks noGrp="1"/>
          </p:cNvSpPr>
          <p:nvPr>
            <p:ph sz="quarter" idx="1"/>
          </p:nvPr>
        </p:nvSpPr>
        <p:spPr>
          <a:xfrm>
            <a:off x="301752" y="1981200"/>
            <a:ext cx="8503920" cy="4117848"/>
          </a:xfrm>
        </p:spPr>
        <p:txBody>
          <a:bodyPr/>
          <a:lstStyle/>
          <a:p>
            <a:pPr algn="just"/>
            <a:r>
              <a:rPr lang="en-US" sz="3200" dirty="0"/>
              <a:t>Harris County Psychiatric Center received a $1.2 million rate </a:t>
            </a:r>
            <a:r>
              <a:rPr lang="en-US" sz="3200" dirty="0" smtClean="0"/>
              <a:t>increase.</a:t>
            </a:r>
          </a:p>
          <a:p>
            <a:pPr algn="just"/>
            <a:r>
              <a:rPr lang="en-US" sz="3200" dirty="0" smtClean="0"/>
              <a:t>HB 1 also provided funding ($1.2 million) </a:t>
            </a:r>
            <a:r>
              <a:rPr lang="en-US" sz="3200" dirty="0"/>
              <a:t>for 6 longer-term beds. </a:t>
            </a:r>
          </a:p>
          <a:p>
            <a:endParaRPr lang="en-US" dirty="0"/>
          </a:p>
        </p:txBody>
      </p:sp>
    </p:spTree>
    <p:extLst>
      <p:ext uri="{BB962C8B-B14F-4D97-AF65-F5344CB8AC3E}">
        <p14:creationId xmlns:p14="http://schemas.microsoft.com/office/powerpoint/2010/main" val="1506032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19341</TotalTime>
  <Words>1079</Words>
  <Application>Microsoft Office PowerPoint</Application>
  <PresentationFormat>On-screen Show (4:3)</PresentationFormat>
  <Paragraphs>124</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Mental Health Needs Council</vt:lpstr>
      <vt:lpstr>Overview</vt:lpstr>
      <vt:lpstr>Appropriations</vt:lpstr>
      <vt:lpstr>Mental Health Funding</vt:lpstr>
      <vt:lpstr>Outpatient Mental Health Funding</vt:lpstr>
      <vt:lpstr>Crisis Services</vt:lpstr>
      <vt:lpstr>Veterans Mental Health Services</vt:lpstr>
      <vt:lpstr>Home and Community-based Services</vt:lpstr>
      <vt:lpstr>Harris County Psychiatric Center</vt:lpstr>
      <vt:lpstr>NorthSTAR</vt:lpstr>
      <vt:lpstr>Substance Abuse Treatment </vt:lpstr>
      <vt:lpstr>Intellectual &amp; Developmental Disabilities</vt:lpstr>
      <vt:lpstr>HCS Slots</vt:lpstr>
      <vt:lpstr>Autism</vt:lpstr>
      <vt:lpstr>Early Childhood Intervention</vt:lpstr>
      <vt:lpstr>Juvenile Justice Funding</vt:lpstr>
      <vt:lpstr>Sunset</vt:lpstr>
      <vt:lpstr>Sunset: Health &amp; Human Services Agencies</vt:lpstr>
      <vt:lpstr>DSHS Sunset </vt:lpstr>
      <vt:lpstr>DSHS Sunset (continued)</vt:lpstr>
      <vt:lpstr>State Supported Living Centers</vt:lpstr>
    </vt:vector>
  </TitlesOfParts>
  <Company>Harris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Briefing</dc:title>
  <dc:creator>AJ</dc:creator>
  <cp:lastModifiedBy>Workstation Group Account</cp:lastModifiedBy>
  <cp:revision>65</cp:revision>
  <cp:lastPrinted>2015-09-02T15:09:04Z</cp:lastPrinted>
  <dcterms:created xsi:type="dcterms:W3CDTF">2014-10-03T15:11:26Z</dcterms:created>
  <dcterms:modified xsi:type="dcterms:W3CDTF">2015-10-09T19:22:29Z</dcterms:modified>
</cp:coreProperties>
</file>